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6" r:id="rId4"/>
    <p:sldId id="267" r:id="rId5"/>
    <p:sldId id="270" r:id="rId6"/>
    <p:sldId id="268" r:id="rId7"/>
    <p:sldId id="269" r:id="rId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10/21/2024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B648F-E841-411D-9E30-E4118B91B74D}"/>
              </a:ext>
            </a:extLst>
          </p:cNvPr>
          <p:cNvSpPr>
            <a:spLocks noGrp="1"/>
          </p:cNvSpPr>
          <p:nvPr>
            <p:ph type="ctrTitle"/>
          </p:nvPr>
        </p:nvSpPr>
        <p:spPr>
          <a:xfrm>
            <a:off x="288758" y="3760983"/>
            <a:ext cx="10694904" cy="2421464"/>
          </a:xfrm>
        </p:spPr>
        <p:txBody>
          <a:bodyPr>
            <a:noAutofit/>
          </a:bodyPr>
          <a:lstStyle/>
          <a:p>
            <a:r>
              <a:rPr lang="en-GB" sz="20000" dirty="0"/>
              <a:t>Parent Forum</a:t>
            </a:r>
          </a:p>
        </p:txBody>
      </p:sp>
    </p:spTree>
    <p:extLst>
      <p:ext uri="{BB962C8B-B14F-4D97-AF65-F5344CB8AC3E}">
        <p14:creationId xmlns:p14="http://schemas.microsoft.com/office/powerpoint/2010/main" val="3706982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4B959A-24E5-41F9-AC87-6901887F83EE}"/>
              </a:ext>
            </a:extLst>
          </p:cNvPr>
          <p:cNvSpPr>
            <a:spLocks noGrp="1"/>
          </p:cNvSpPr>
          <p:nvPr>
            <p:ph idx="1"/>
          </p:nvPr>
        </p:nvSpPr>
        <p:spPr>
          <a:xfrm>
            <a:off x="685801" y="1718733"/>
            <a:ext cx="9332493" cy="2726267"/>
          </a:xfrm>
        </p:spPr>
        <p:txBody>
          <a:bodyPr/>
          <a:lstStyle/>
          <a:p>
            <a:pPr marL="0" indent="0">
              <a:buNone/>
            </a:pPr>
            <a:r>
              <a:rPr lang="en-GB" sz="1600" b="1" dirty="0">
                <a:latin typeface="+mj-lt"/>
              </a:rPr>
              <a:t>A number of parents expressed concern that losing Sports Coach Mr S from class PPA cover on Tuesday and Wednesday had negatively impacted the PE provision in school, of these parents 2 attended to discuss their concerns.</a:t>
            </a:r>
          </a:p>
          <a:p>
            <a:pPr marL="0" indent="0">
              <a:buNone/>
            </a:pPr>
            <a:r>
              <a:rPr lang="en-GB" sz="1600" b="1" dirty="0">
                <a:latin typeface="+mj-lt"/>
              </a:rPr>
              <a:t>We all shared in the sentiment that Mr S in his coaching capacity added huge value to the school and the opportunities available to children who thrive at sport. For this reason despite budget implications, which prevented the renewal of his PPA cover ,we have kept Mr S in a coaching capacity enabling more opportunities for children to be coached and get out to competitions.</a:t>
            </a:r>
          </a:p>
          <a:p>
            <a:endParaRPr lang="en-GB" sz="2000" b="1" dirty="0">
              <a:latin typeface="+mj-lt"/>
            </a:endParaRPr>
          </a:p>
        </p:txBody>
      </p:sp>
      <p:sp>
        <p:nvSpPr>
          <p:cNvPr id="5" name="Title 4">
            <a:extLst>
              <a:ext uri="{FF2B5EF4-FFF2-40B4-BE49-F238E27FC236}">
                <a16:creationId xmlns:a16="http://schemas.microsoft.com/office/drawing/2014/main" id="{4BEE8A4C-B7DA-4B1C-ADB5-DE3661166506}"/>
              </a:ext>
            </a:extLst>
          </p:cNvPr>
          <p:cNvSpPr>
            <a:spLocks noGrp="1"/>
          </p:cNvSpPr>
          <p:nvPr>
            <p:ph type="title"/>
          </p:nvPr>
        </p:nvSpPr>
        <p:spPr/>
        <p:txBody>
          <a:bodyPr/>
          <a:lstStyle/>
          <a:p>
            <a:r>
              <a:rPr lang="en-GB" dirty="0"/>
              <a:t>Pe/ Wider opportunities</a:t>
            </a:r>
          </a:p>
        </p:txBody>
      </p:sp>
    </p:spTree>
    <p:extLst>
      <p:ext uri="{BB962C8B-B14F-4D97-AF65-F5344CB8AC3E}">
        <p14:creationId xmlns:p14="http://schemas.microsoft.com/office/powerpoint/2010/main" val="3367120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26278-02F0-49E3-89F9-98BD667DA3C5}"/>
              </a:ext>
            </a:extLst>
          </p:cNvPr>
          <p:cNvSpPr>
            <a:spLocks noGrp="1"/>
          </p:cNvSpPr>
          <p:nvPr>
            <p:ph type="title"/>
          </p:nvPr>
        </p:nvSpPr>
        <p:spPr>
          <a:xfrm>
            <a:off x="649707" y="240631"/>
            <a:ext cx="10131425" cy="1456267"/>
          </a:xfrm>
        </p:spPr>
        <p:txBody>
          <a:bodyPr>
            <a:normAutofit/>
          </a:bodyPr>
          <a:lstStyle/>
          <a:p>
            <a:pPr marL="0" marR="0" lvl="0" indent="0" defTabSz="457200" rtl="0" eaLnBrk="1" fontAlgn="auto" latinLnBrk="0" hangingPunct="1">
              <a:lnSpc>
                <a:spcPct val="100000"/>
              </a:lnSpc>
              <a:spcBef>
                <a:spcPts val="0"/>
              </a:spcBef>
              <a:spcAft>
                <a:spcPts val="1000"/>
              </a:spcAft>
              <a:tabLst/>
              <a:defRPr/>
            </a:pPr>
            <a:b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br>
            <a:endParaRPr lang="en-GB" dirty="0"/>
          </a:p>
        </p:txBody>
      </p:sp>
      <p:sp>
        <p:nvSpPr>
          <p:cNvPr id="3" name="Content Placeholder 2">
            <a:extLst>
              <a:ext uri="{FF2B5EF4-FFF2-40B4-BE49-F238E27FC236}">
                <a16:creationId xmlns:a16="http://schemas.microsoft.com/office/drawing/2014/main" id="{BB4B959A-24E5-41F9-AC87-6901887F83EE}"/>
              </a:ext>
            </a:extLst>
          </p:cNvPr>
          <p:cNvSpPr>
            <a:spLocks noGrp="1"/>
          </p:cNvSpPr>
          <p:nvPr>
            <p:ph idx="1"/>
          </p:nvPr>
        </p:nvSpPr>
        <p:spPr>
          <a:xfrm>
            <a:off x="649707" y="1109133"/>
            <a:ext cx="11542293" cy="4044957"/>
          </a:xfrm>
        </p:spPr>
        <p:txBody>
          <a:bodyPr>
            <a:normAutofit/>
          </a:bodyPr>
          <a:lstStyle/>
          <a:p>
            <a:pPr marL="0" indent="0">
              <a:buNone/>
            </a:pPr>
            <a:r>
              <a:rPr lang="en-GB" sz="2000" b="1" u="sng" dirty="0">
                <a:latin typeface="+mj-lt"/>
              </a:rPr>
              <a:t>Our PE curriculum for all;</a:t>
            </a:r>
          </a:p>
          <a:p>
            <a:r>
              <a:rPr lang="en-GB" sz="2000" dirty="0">
                <a:latin typeface="+mj-lt"/>
              </a:rPr>
              <a:t>2 sessions a week with class teacher </a:t>
            </a:r>
          </a:p>
          <a:p>
            <a:r>
              <a:rPr lang="en-GB" sz="2000" dirty="0">
                <a:latin typeface="+mj-lt"/>
              </a:rPr>
              <a:t>Daily physical activity – Daily Mile / sensory circuit</a:t>
            </a:r>
          </a:p>
          <a:p>
            <a:r>
              <a:rPr lang="en-GB" sz="2000" b="1" u="sng" dirty="0">
                <a:latin typeface="+mj-lt"/>
              </a:rPr>
              <a:t>Session 1 – Real PE </a:t>
            </a:r>
            <a:r>
              <a:rPr lang="en-GB" sz="2000" dirty="0">
                <a:latin typeface="+mj-lt"/>
              </a:rPr>
              <a:t>– A skill/ relationship based programme enabling all children to build upon their own personal skills and build a positive relationship with physical activity regardless of their ability.</a:t>
            </a:r>
          </a:p>
          <a:p>
            <a:r>
              <a:rPr lang="en-GB" sz="2000" b="1" u="sng" dirty="0">
                <a:latin typeface="+mj-lt"/>
              </a:rPr>
              <a:t>Session 2 – Games – </a:t>
            </a:r>
            <a:r>
              <a:rPr lang="en-GB" sz="2000" dirty="0">
                <a:latin typeface="+mj-lt"/>
              </a:rPr>
              <a:t>Progressive teaching in a sport/ games build upon year on year.</a:t>
            </a:r>
          </a:p>
          <a:p>
            <a:pPr marL="0" indent="0">
              <a:buNone/>
            </a:pPr>
            <a:endParaRPr lang="en-GB" sz="2000" dirty="0">
              <a:latin typeface="+mj-lt"/>
            </a:endParaRPr>
          </a:p>
          <a:p>
            <a:pPr marL="0" indent="0">
              <a:buNone/>
            </a:pPr>
            <a:endParaRPr lang="en-GB" sz="2000" b="1" u="sng" dirty="0">
              <a:latin typeface="+mj-lt"/>
            </a:endParaRPr>
          </a:p>
        </p:txBody>
      </p:sp>
      <p:graphicFrame>
        <p:nvGraphicFramePr>
          <p:cNvPr id="4" name="Table 4">
            <a:extLst>
              <a:ext uri="{FF2B5EF4-FFF2-40B4-BE49-F238E27FC236}">
                <a16:creationId xmlns:a16="http://schemas.microsoft.com/office/drawing/2014/main" id="{25D42E4D-FF69-48FE-A13C-D5FE707B051B}"/>
              </a:ext>
            </a:extLst>
          </p:cNvPr>
          <p:cNvGraphicFramePr>
            <a:graphicFrameLocks noGrp="1"/>
          </p:cNvGraphicFramePr>
          <p:nvPr>
            <p:extLst>
              <p:ext uri="{D42A27DB-BD31-4B8C-83A1-F6EECF244321}">
                <p14:modId xmlns:p14="http://schemas.microsoft.com/office/powerpoint/2010/main" val="2486598010"/>
              </p:ext>
            </p:extLst>
          </p:nvPr>
        </p:nvGraphicFramePr>
        <p:xfrm>
          <a:off x="1363133" y="4165601"/>
          <a:ext cx="8128002" cy="750146"/>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4276770110"/>
                    </a:ext>
                  </a:extLst>
                </a:gridCol>
                <a:gridCol w="1354667">
                  <a:extLst>
                    <a:ext uri="{9D8B030D-6E8A-4147-A177-3AD203B41FA5}">
                      <a16:colId xmlns:a16="http://schemas.microsoft.com/office/drawing/2014/main" val="3584115427"/>
                    </a:ext>
                  </a:extLst>
                </a:gridCol>
                <a:gridCol w="1354667">
                  <a:extLst>
                    <a:ext uri="{9D8B030D-6E8A-4147-A177-3AD203B41FA5}">
                      <a16:colId xmlns:a16="http://schemas.microsoft.com/office/drawing/2014/main" val="1088733740"/>
                    </a:ext>
                  </a:extLst>
                </a:gridCol>
                <a:gridCol w="1354667">
                  <a:extLst>
                    <a:ext uri="{9D8B030D-6E8A-4147-A177-3AD203B41FA5}">
                      <a16:colId xmlns:a16="http://schemas.microsoft.com/office/drawing/2014/main" val="230474031"/>
                    </a:ext>
                  </a:extLst>
                </a:gridCol>
                <a:gridCol w="1354667">
                  <a:extLst>
                    <a:ext uri="{9D8B030D-6E8A-4147-A177-3AD203B41FA5}">
                      <a16:colId xmlns:a16="http://schemas.microsoft.com/office/drawing/2014/main" val="1693921903"/>
                    </a:ext>
                  </a:extLst>
                </a:gridCol>
                <a:gridCol w="1354667">
                  <a:extLst>
                    <a:ext uri="{9D8B030D-6E8A-4147-A177-3AD203B41FA5}">
                      <a16:colId xmlns:a16="http://schemas.microsoft.com/office/drawing/2014/main" val="3399353950"/>
                    </a:ext>
                  </a:extLst>
                </a:gridCol>
              </a:tblGrid>
              <a:tr h="379306">
                <a:tc>
                  <a:txBody>
                    <a:bodyPr/>
                    <a:lstStyle/>
                    <a:p>
                      <a:pPr fontAlgn="base"/>
                      <a:r>
                        <a:rPr lang="en-GB" sz="1200" dirty="0">
                          <a:solidFill>
                            <a:srgbClr val="000000"/>
                          </a:solidFill>
                          <a:effectLst/>
                          <a:latin typeface="Aptos"/>
                        </a:rPr>
                        <a:t>Autumn 1</a:t>
                      </a:r>
                    </a:p>
                  </a:txBody>
                  <a:tcPr/>
                </a:tc>
                <a:tc>
                  <a:txBody>
                    <a:bodyPr/>
                    <a:lstStyle/>
                    <a:p>
                      <a:pPr fontAlgn="base"/>
                      <a:r>
                        <a:rPr lang="en-GB" sz="1200">
                          <a:solidFill>
                            <a:srgbClr val="000000"/>
                          </a:solidFill>
                          <a:effectLst/>
                          <a:latin typeface="Aptos"/>
                        </a:rPr>
                        <a:t>Autumn 2</a:t>
                      </a:r>
                    </a:p>
                  </a:txBody>
                  <a:tcPr/>
                </a:tc>
                <a:tc>
                  <a:txBody>
                    <a:bodyPr/>
                    <a:lstStyle/>
                    <a:p>
                      <a:pPr fontAlgn="base"/>
                      <a:r>
                        <a:rPr lang="en-GB" sz="1200">
                          <a:solidFill>
                            <a:srgbClr val="000000"/>
                          </a:solidFill>
                          <a:effectLst/>
                          <a:latin typeface="Aptos"/>
                        </a:rPr>
                        <a:t>Spring 1</a:t>
                      </a:r>
                    </a:p>
                  </a:txBody>
                  <a:tcPr/>
                </a:tc>
                <a:tc>
                  <a:txBody>
                    <a:bodyPr/>
                    <a:lstStyle/>
                    <a:p>
                      <a:pPr fontAlgn="base"/>
                      <a:r>
                        <a:rPr lang="en-GB" sz="1200">
                          <a:solidFill>
                            <a:srgbClr val="000000"/>
                          </a:solidFill>
                          <a:effectLst/>
                          <a:latin typeface="Aptos"/>
                        </a:rPr>
                        <a:t>Spring 2</a:t>
                      </a:r>
                    </a:p>
                  </a:txBody>
                  <a:tcPr/>
                </a:tc>
                <a:tc>
                  <a:txBody>
                    <a:bodyPr/>
                    <a:lstStyle/>
                    <a:p>
                      <a:pPr fontAlgn="base"/>
                      <a:r>
                        <a:rPr lang="en-GB" sz="1200">
                          <a:solidFill>
                            <a:srgbClr val="000000"/>
                          </a:solidFill>
                          <a:effectLst/>
                          <a:latin typeface="Aptos"/>
                        </a:rPr>
                        <a:t>Summer 1</a:t>
                      </a:r>
                    </a:p>
                  </a:txBody>
                  <a:tcPr/>
                </a:tc>
                <a:tc>
                  <a:txBody>
                    <a:bodyPr/>
                    <a:lstStyle/>
                    <a:p>
                      <a:pPr fontAlgn="base"/>
                      <a:r>
                        <a:rPr lang="en-GB" sz="1200">
                          <a:solidFill>
                            <a:srgbClr val="000000"/>
                          </a:solidFill>
                          <a:effectLst/>
                          <a:latin typeface="Aptos"/>
                        </a:rPr>
                        <a:t>Summer 2</a:t>
                      </a:r>
                    </a:p>
                  </a:txBody>
                  <a:tcPr/>
                </a:tc>
                <a:extLst>
                  <a:ext uri="{0D108BD9-81ED-4DB2-BD59-A6C34878D82A}">
                    <a16:rowId xmlns:a16="http://schemas.microsoft.com/office/drawing/2014/main" val="3558706860"/>
                  </a:ext>
                </a:extLst>
              </a:tr>
              <a:tr h="370840">
                <a:tc>
                  <a:txBody>
                    <a:bodyPr/>
                    <a:lstStyle/>
                    <a:p>
                      <a:pPr fontAlgn="base"/>
                      <a:r>
                        <a:rPr lang="en-GB" sz="1200">
                          <a:solidFill>
                            <a:srgbClr val="000000"/>
                          </a:solidFill>
                          <a:effectLst/>
                          <a:latin typeface="Aptos"/>
                        </a:rPr>
                        <a:t>Hockey</a:t>
                      </a:r>
                    </a:p>
                  </a:txBody>
                  <a:tcPr/>
                </a:tc>
                <a:tc>
                  <a:txBody>
                    <a:bodyPr/>
                    <a:lstStyle/>
                    <a:p>
                      <a:pPr fontAlgn="base"/>
                      <a:r>
                        <a:rPr lang="en-GB" sz="1200">
                          <a:solidFill>
                            <a:srgbClr val="000000"/>
                          </a:solidFill>
                          <a:effectLst/>
                          <a:latin typeface="Aptos"/>
                        </a:rPr>
                        <a:t>Netball</a:t>
                      </a:r>
                    </a:p>
                  </a:txBody>
                  <a:tcPr/>
                </a:tc>
                <a:tc>
                  <a:txBody>
                    <a:bodyPr/>
                    <a:lstStyle/>
                    <a:p>
                      <a:pPr fontAlgn="base"/>
                      <a:r>
                        <a:rPr lang="en-GB" sz="1200">
                          <a:solidFill>
                            <a:srgbClr val="000000"/>
                          </a:solidFill>
                          <a:effectLst/>
                          <a:latin typeface="Aptos"/>
                        </a:rPr>
                        <a:t>Tag Rugby</a:t>
                      </a:r>
                    </a:p>
                  </a:txBody>
                  <a:tcPr/>
                </a:tc>
                <a:tc>
                  <a:txBody>
                    <a:bodyPr/>
                    <a:lstStyle/>
                    <a:p>
                      <a:pPr fontAlgn="base"/>
                      <a:r>
                        <a:rPr lang="en-GB" sz="1200">
                          <a:solidFill>
                            <a:srgbClr val="000000"/>
                          </a:solidFill>
                          <a:effectLst/>
                          <a:latin typeface="Aptos"/>
                        </a:rPr>
                        <a:t>Badminton</a:t>
                      </a:r>
                    </a:p>
                  </a:txBody>
                  <a:tcPr/>
                </a:tc>
                <a:tc>
                  <a:txBody>
                    <a:bodyPr/>
                    <a:lstStyle/>
                    <a:p>
                      <a:pPr fontAlgn="base"/>
                      <a:r>
                        <a:rPr lang="en-GB" sz="1200">
                          <a:solidFill>
                            <a:srgbClr val="000000"/>
                          </a:solidFill>
                          <a:effectLst/>
                          <a:latin typeface="Aptos"/>
                        </a:rPr>
                        <a:t>Rounders</a:t>
                      </a:r>
                    </a:p>
                  </a:txBody>
                  <a:tcPr/>
                </a:tc>
                <a:tc>
                  <a:txBody>
                    <a:bodyPr/>
                    <a:lstStyle/>
                    <a:p>
                      <a:pPr fontAlgn="base"/>
                      <a:r>
                        <a:rPr lang="en-GB" sz="1200" dirty="0">
                          <a:solidFill>
                            <a:srgbClr val="000000"/>
                          </a:solidFill>
                          <a:effectLst/>
                          <a:latin typeface="Aptos"/>
                        </a:rPr>
                        <a:t>Athletics</a:t>
                      </a:r>
                    </a:p>
                  </a:txBody>
                  <a:tcPr/>
                </a:tc>
                <a:extLst>
                  <a:ext uri="{0D108BD9-81ED-4DB2-BD59-A6C34878D82A}">
                    <a16:rowId xmlns:a16="http://schemas.microsoft.com/office/drawing/2014/main" val="2365749984"/>
                  </a:ext>
                </a:extLst>
              </a:tr>
            </a:tbl>
          </a:graphicData>
        </a:graphic>
      </p:graphicFrame>
    </p:spTree>
    <p:extLst>
      <p:ext uri="{BB962C8B-B14F-4D97-AF65-F5344CB8AC3E}">
        <p14:creationId xmlns:p14="http://schemas.microsoft.com/office/powerpoint/2010/main" val="4062141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26278-02F0-49E3-89F9-98BD667DA3C5}"/>
              </a:ext>
            </a:extLst>
          </p:cNvPr>
          <p:cNvSpPr>
            <a:spLocks noGrp="1"/>
          </p:cNvSpPr>
          <p:nvPr>
            <p:ph type="title"/>
          </p:nvPr>
        </p:nvSpPr>
        <p:spPr>
          <a:xfrm>
            <a:off x="422888" y="488400"/>
            <a:ext cx="8291771" cy="1293038"/>
          </a:xfrm>
        </p:spPr>
        <p:txBody>
          <a:bodyPr>
            <a:normAutofit fontScale="90000"/>
          </a:bodyPr>
          <a:lstStyle/>
          <a:p>
            <a:pPr marL="0" marR="0" lvl="0" indent="0" defTabSz="457200" rtl="0" eaLnBrk="1" fontAlgn="auto" latinLnBrk="0" hangingPunct="1">
              <a:lnSpc>
                <a:spcPct val="100000"/>
              </a:lnSpc>
              <a:spcBef>
                <a:spcPts val="0"/>
              </a:spcBef>
              <a:spcAft>
                <a:spcPts val="1000"/>
              </a:spcAft>
              <a:tabLst/>
              <a:defRPr/>
            </a:pPr>
            <a:r>
              <a:rPr kumimoji="0" lang="en-GB" b="0" i="0" u="none" strike="noStrike" kern="1200" cap="none" spc="0" normalizeH="0" baseline="0" noProof="0" dirty="0">
                <a:ln>
                  <a:noFill/>
                </a:ln>
                <a:solidFill>
                  <a:prstClr val="white"/>
                </a:solidFill>
                <a:effectLst/>
                <a:uLnTx/>
                <a:uFillTx/>
                <a:ea typeface="+mn-ea"/>
                <a:cs typeface="Calibri Light" panose="020F0302020204030204" pitchFamily="34" charset="0"/>
              </a:rPr>
              <a:t>:</a:t>
            </a:r>
            <a:br>
              <a:rPr kumimoji="0" lang="en-GB" b="0" i="0" u="none" strike="noStrike" kern="1200" cap="none" spc="0" normalizeH="0" baseline="0" noProof="0" dirty="0">
                <a:ln>
                  <a:noFill/>
                </a:ln>
                <a:solidFill>
                  <a:prstClr val="white"/>
                </a:solidFill>
                <a:effectLst/>
                <a:uLnTx/>
                <a:uFillTx/>
                <a:ea typeface="+mn-ea"/>
                <a:cs typeface="Calibri Light" panose="020F0302020204030204" pitchFamily="34" charset="0"/>
              </a:rPr>
            </a:br>
            <a:b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br>
            <a:endParaRPr lang="en-GB" dirty="0"/>
          </a:p>
        </p:txBody>
      </p:sp>
      <p:sp>
        <p:nvSpPr>
          <p:cNvPr id="3" name="Content Placeholder 2">
            <a:extLst>
              <a:ext uri="{FF2B5EF4-FFF2-40B4-BE49-F238E27FC236}">
                <a16:creationId xmlns:a16="http://schemas.microsoft.com/office/drawing/2014/main" id="{BB4B959A-24E5-41F9-AC87-6901887F83EE}"/>
              </a:ext>
            </a:extLst>
          </p:cNvPr>
          <p:cNvSpPr>
            <a:spLocks noGrp="1"/>
          </p:cNvSpPr>
          <p:nvPr>
            <p:ph idx="1"/>
          </p:nvPr>
        </p:nvSpPr>
        <p:spPr>
          <a:xfrm>
            <a:off x="649707" y="1440107"/>
            <a:ext cx="7678553" cy="2358426"/>
          </a:xfrm>
        </p:spPr>
        <p:txBody>
          <a:bodyPr/>
          <a:lstStyle/>
          <a:p>
            <a:pPr marL="0" indent="0">
              <a:buNone/>
            </a:pPr>
            <a:endParaRPr lang="en-GB" sz="3200" b="1" dirty="0">
              <a:latin typeface="+mj-lt"/>
            </a:endParaRPr>
          </a:p>
          <a:p>
            <a:endParaRPr lang="en-GB" sz="2000" b="1" dirty="0">
              <a:latin typeface="+mj-lt"/>
            </a:endParaRPr>
          </a:p>
        </p:txBody>
      </p:sp>
      <p:sp>
        <p:nvSpPr>
          <p:cNvPr id="4" name="TextBox 3">
            <a:extLst>
              <a:ext uri="{FF2B5EF4-FFF2-40B4-BE49-F238E27FC236}">
                <a16:creationId xmlns:a16="http://schemas.microsoft.com/office/drawing/2014/main" id="{A6896A9E-DB17-4632-ABD2-5FE940ABF5CB}"/>
              </a:ext>
            </a:extLst>
          </p:cNvPr>
          <p:cNvSpPr txBox="1"/>
          <p:nvPr/>
        </p:nvSpPr>
        <p:spPr>
          <a:xfrm>
            <a:off x="1007533" y="1066800"/>
            <a:ext cx="10534760" cy="1877437"/>
          </a:xfrm>
          <a:prstGeom prst="rect">
            <a:avLst/>
          </a:prstGeom>
          <a:noFill/>
        </p:spPr>
        <p:txBody>
          <a:bodyPr wrap="square" rtlCol="0">
            <a:spAutoFit/>
          </a:bodyPr>
          <a:lstStyle/>
          <a:p>
            <a:r>
              <a:rPr lang="en-GB" b="1" u="sng" dirty="0"/>
              <a:t>In addition Mr S is now able to provide;</a:t>
            </a:r>
          </a:p>
          <a:p>
            <a:endParaRPr lang="en-GB" b="1" u="sng" dirty="0"/>
          </a:p>
          <a:p>
            <a:pPr marL="342900" indent="-342900">
              <a:buFont typeface="Arial" panose="020B0604020202020204" pitchFamily="34" charset="0"/>
              <a:buChar char="•"/>
            </a:pPr>
            <a:r>
              <a:rPr lang="en-GB" sz="2000" dirty="0"/>
              <a:t>Lunchtime football clubs and matches</a:t>
            </a:r>
          </a:p>
          <a:p>
            <a:pPr marL="342900" indent="-342900">
              <a:buFont typeface="Arial" panose="020B0604020202020204" pitchFamily="34" charset="0"/>
              <a:buChar char="•"/>
            </a:pPr>
            <a:r>
              <a:rPr lang="en-GB" sz="2000" dirty="0"/>
              <a:t>Targeted sessions with small groups of pupils</a:t>
            </a:r>
          </a:p>
          <a:p>
            <a:pPr marL="342900" indent="-342900">
              <a:buFont typeface="Arial" panose="020B0604020202020204" pitchFamily="34" charset="0"/>
              <a:buChar char="•"/>
            </a:pPr>
            <a:r>
              <a:rPr lang="en-GB" sz="2000" dirty="0"/>
              <a:t>Additional coaching time for matches/ competitions and teams</a:t>
            </a:r>
          </a:p>
          <a:p>
            <a:pPr marL="342900" indent="-342900">
              <a:buFont typeface="Arial" panose="020B0604020202020204" pitchFamily="34" charset="0"/>
              <a:buChar char="•"/>
            </a:pPr>
            <a:r>
              <a:rPr lang="en-GB" sz="2000" dirty="0"/>
              <a:t> Attendance and supervision at events</a:t>
            </a:r>
          </a:p>
        </p:txBody>
      </p:sp>
    </p:spTree>
    <p:extLst>
      <p:ext uri="{BB962C8B-B14F-4D97-AF65-F5344CB8AC3E}">
        <p14:creationId xmlns:p14="http://schemas.microsoft.com/office/powerpoint/2010/main" val="239361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4E8B6-A64C-47D4-8FBC-624A7DD2F47B}"/>
              </a:ext>
            </a:extLst>
          </p:cNvPr>
          <p:cNvSpPr>
            <a:spLocks noGrp="1"/>
          </p:cNvSpPr>
          <p:nvPr>
            <p:ph type="title"/>
          </p:nvPr>
        </p:nvSpPr>
        <p:spPr/>
        <p:txBody>
          <a:bodyPr/>
          <a:lstStyle/>
          <a:p>
            <a:r>
              <a:rPr lang="en-GB" dirty="0"/>
              <a:t>We also discussed</a:t>
            </a:r>
          </a:p>
        </p:txBody>
      </p:sp>
      <p:sp>
        <p:nvSpPr>
          <p:cNvPr id="3" name="Content Placeholder 2">
            <a:extLst>
              <a:ext uri="{FF2B5EF4-FFF2-40B4-BE49-F238E27FC236}">
                <a16:creationId xmlns:a16="http://schemas.microsoft.com/office/drawing/2014/main" id="{1672D038-6C3D-4636-9A83-B1F5136EEB9E}"/>
              </a:ext>
            </a:extLst>
          </p:cNvPr>
          <p:cNvSpPr>
            <a:spLocks noGrp="1"/>
          </p:cNvSpPr>
          <p:nvPr>
            <p:ph idx="1"/>
          </p:nvPr>
        </p:nvSpPr>
        <p:spPr/>
        <p:txBody>
          <a:bodyPr/>
          <a:lstStyle/>
          <a:p>
            <a:r>
              <a:rPr lang="en-GB" dirty="0"/>
              <a:t>Parents who attended were concerned over the future impact of budget on schools as reflected nationally. They wanted to offer their support to raise funds as a parent body to enable the school to purchase resources for their children. </a:t>
            </a:r>
          </a:p>
          <a:p>
            <a:r>
              <a:rPr lang="en-GB" dirty="0"/>
              <a:t>We shared the number of resources and opportunities that PTA fund currently and we were hopeful that suggestions and contributions could grow along with the growing parent body wanting to support school funding.</a:t>
            </a:r>
          </a:p>
        </p:txBody>
      </p:sp>
    </p:spTree>
    <p:extLst>
      <p:ext uri="{BB962C8B-B14F-4D97-AF65-F5344CB8AC3E}">
        <p14:creationId xmlns:p14="http://schemas.microsoft.com/office/powerpoint/2010/main" val="229101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98C3C-3757-4E85-80B9-ABB8EFB4D8D4}"/>
              </a:ext>
            </a:extLst>
          </p:cNvPr>
          <p:cNvSpPr>
            <a:spLocks noGrp="1"/>
          </p:cNvSpPr>
          <p:nvPr>
            <p:ph type="title"/>
          </p:nvPr>
        </p:nvSpPr>
        <p:spPr/>
        <p:txBody>
          <a:bodyPr/>
          <a:lstStyle/>
          <a:p>
            <a:r>
              <a:rPr lang="en-GB" dirty="0"/>
              <a:t>Transition TO SECONDARY</a:t>
            </a:r>
          </a:p>
        </p:txBody>
      </p:sp>
      <p:sp>
        <p:nvSpPr>
          <p:cNvPr id="3" name="Content Placeholder 2">
            <a:extLst>
              <a:ext uri="{FF2B5EF4-FFF2-40B4-BE49-F238E27FC236}">
                <a16:creationId xmlns:a16="http://schemas.microsoft.com/office/drawing/2014/main" id="{227A6E4C-B223-496D-8AFF-127D16D59AFF}"/>
              </a:ext>
            </a:extLst>
          </p:cNvPr>
          <p:cNvSpPr>
            <a:spLocks noGrp="1"/>
          </p:cNvSpPr>
          <p:nvPr>
            <p:ph idx="1"/>
          </p:nvPr>
        </p:nvSpPr>
        <p:spPr/>
        <p:txBody>
          <a:bodyPr>
            <a:normAutofit/>
          </a:bodyPr>
          <a:lstStyle/>
          <a:p>
            <a:pPr marL="0" indent="0">
              <a:buNone/>
            </a:pPr>
            <a:r>
              <a:rPr lang="en-GB" sz="1600" dirty="0"/>
              <a:t>Through the past few questionnaires a number of parents have raised concerns and anxieties around the change in relationship with staff and the transition to secondary school; that being both daunting for children and parents.</a:t>
            </a:r>
          </a:p>
          <a:p>
            <a:pPr marL="0" indent="0">
              <a:buNone/>
            </a:pPr>
            <a:r>
              <a:rPr lang="en-GB" sz="1600" dirty="0"/>
              <a:t>We work closely with the local secondary schools around easing this process with leadership keen to maintain those parent relationships. </a:t>
            </a:r>
          </a:p>
          <a:p>
            <a:pPr marL="0" indent="0">
              <a:buNone/>
            </a:pPr>
            <a:r>
              <a:rPr lang="en-GB" sz="1600" dirty="0"/>
              <a:t>Listening to parents we arranged a Parent Meeting to talk about the provision in place with secondary leaders in attendance – NO parents attended.</a:t>
            </a:r>
          </a:p>
        </p:txBody>
      </p:sp>
    </p:spTree>
    <p:extLst>
      <p:ext uri="{BB962C8B-B14F-4D97-AF65-F5344CB8AC3E}">
        <p14:creationId xmlns:p14="http://schemas.microsoft.com/office/powerpoint/2010/main" val="3056515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0C9A2-E4E2-4003-9A98-71BF5206D0A1}"/>
              </a:ext>
            </a:extLst>
          </p:cNvPr>
          <p:cNvSpPr>
            <a:spLocks noGrp="1"/>
          </p:cNvSpPr>
          <p:nvPr>
            <p:ph type="title"/>
          </p:nvPr>
        </p:nvSpPr>
        <p:spPr/>
        <p:txBody>
          <a:bodyPr/>
          <a:lstStyle/>
          <a:p>
            <a:r>
              <a:rPr lang="en-GB" dirty="0"/>
              <a:t>Transition Provision</a:t>
            </a:r>
          </a:p>
        </p:txBody>
      </p:sp>
      <p:sp>
        <p:nvSpPr>
          <p:cNvPr id="3" name="Content Placeholder 2">
            <a:extLst>
              <a:ext uri="{FF2B5EF4-FFF2-40B4-BE49-F238E27FC236}">
                <a16:creationId xmlns:a16="http://schemas.microsoft.com/office/drawing/2014/main" id="{9D28C2EF-1CB0-4D5C-A0BA-C6D6749F07E4}"/>
              </a:ext>
            </a:extLst>
          </p:cNvPr>
          <p:cNvSpPr>
            <a:spLocks noGrp="1"/>
          </p:cNvSpPr>
          <p:nvPr>
            <p:ph idx="1"/>
          </p:nvPr>
        </p:nvSpPr>
        <p:spPr>
          <a:xfrm>
            <a:off x="685801" y="1972734"/>
            <a:ext cx="10131425" cy="3649133"/>
          </a:xfrm>
        </p:spPr>
        <p:txBody>
          <a:bodyPr>
            <a:normAutofit fontScale="92500" lnSpcReduction="20000"/>
          </a:bodyPr>
          <a:lstStyle/>
          <a:p>
            <a:r>
              <a:rPr lang="en-GB" dirty="0"/>
              <a:t>Children are exposed to and links made with secondary schools all through Year 5/6 (French teaching, subject days, events, performances)</a:t>
            </a:r>
          </a:p>
          <a:p>
            <a:r>
              <a:rPr lang="en-GB" dirty="0"/>
              <a:t>Open evenings provided</a:t>
            </a:r>
          </a:p>
          <a:p>
            <a:r>
              <a:rPr lang="en-GB" dirty="0"/>
              <a:t>On the right track programme</a:t>
            </a:r>
          </a:p>
          <a:p>
            <a:r>
              <a:rPr lang="en-GB" dirty="0"/>
              <a:t>Transitions visits at least 2 days – more provided</a:t>
            </a:r>
          </a:p>
          <a:p>
            <a:r>
              <a:rPr lang="en-GB" dirty="0"/>
              <a:t>Meetings between primary staff and secondary tutors</a:t>
            </a:r>
          </a:p>
          <a:p>
            <a:r>
              <a:rPr lang="en-GB" dirty="0"/>
              <a:t>Shared data</a:t>
            </a:r>
          </a:p>
          <a:p>
            <a:r>
              <a:rPr lang="en-GB" dirty="0"/>
              <a:t>Numerous visits from secondary staff</a:t>
            </a:r>
          </a:p>
          <a:p>
            <a:r>
              <a:rPr lang="en-GB" dirty="0"/>
              <a:t>Events and shared curriculum events at local secondaries for pupils</a:t>
            </a:r>
          </a:p>
          <a:p>
            <a:r>
              <a:rPr lang="en-GB" dirty="0"/>
              <a:t>Ongoing conversations between staff at primary and secondary, opportunities for parents to be part of those discussions.</a:t>
            </a:r>
          </a:p>
          <a:p>
            <a:endParaRPr lang="en-GB" dirty="0"/>
          </a:p>
        </p:txBody>
      </p:sp>
    </p:spTree>
    <p:extLst>
      <p:ext uri="{BB962C8B-B14F-4D97-AF65-F5344CB8AC3E}">
        <p14:creationId xmlns:p14="http://schemas.microsoft.com/office/powerpoint/2010/main" val="31146681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docProps/app.xml><?xml version="1.0" encoding="utf-8"?>
<Properties xmlns="http://schemas.openxmlformats.org/officeDocument/2006/extended-properties" xmlns:vt="http://schemas.openxmlformats.org/officeDocument/2006/docPropsVTypes">
  <Template>TM03457452[[fn=Celestial]]</Template>
  <TotalTime>3246</TotalTime>
  <Words>500</Words>
  <Application>Microsoft Office PowerPoint</Application>
  <PresentationFormat>Widescreen</PresentationFormat>
  <Paragraphs>46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Arial</vt:lpstr>
      <vt:lpstr>Calibri</vt:lpstr>
      <vt:lpstr>Calibri Light</vt:lpstr>
      <vt:lpstr>Celestial</vt:lpstr>
      <vt:lpstr>Parent Forum</vt:lpstr>
      <vt:lpstr>Pe/ Wider opportunities</vt:lpstr>
      <vt:lpstr> </vt:lpstr>
      <vt:lpstr>:  </vt:lpstr>
      <vt:lpstr>We also discussed</vt:lpstr>
      <vt:lpstr>Transition TO SECONDARY</vt:lpstr>
      <vt:lpstr>Transition Provision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Forum</dc:title>
  <dc:creator>Kira Jacobs</dc:creator>
  <cp:lastModifiedBy>Kira Jacobs</cp:lastModifiedBy>
  <cp:revision>35</cp:revision>
  <cp:lastPrinted>2023-11-07T14:53:30Z</cp:lastPrinted>
  <dcterms:created xsi:type="dcterms:W3CDTF">2023-10-17T13:12:37Z</dcterms:created>
  <dcterms:modified xsi:type="dcterms:W3CDTF">2024-10-21T09:48:01Z</dcterms:modified>
</cp:coreProperties>
</file>