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4" r:id="rId4"/>
    <p:sldId id="261" r:id="rId5"/>
    <p:sldId id="265" r:id="rId6"/>
    <p:sldId id="262" r:id="rId7"/>
    <p:sldId id="263"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648F-E841-411D-9E30-E4118B91B74D}"/>
              </a:ext>
            </a:extLst>
          </p:cNvPr>
          <p:cNvSpPr>
            <a:spLocks noGrp="1"/>
          </p:cNvSpPr>
          <p:nvPr>
            <p:ph type="ctrTitle"/>
          </p:nvPr>
        </p:nvSpPr>
        <p:spPr>
          <a:xfrm>
            <a:off x="288758" y="3760983"/>
            <a:ext cx="10694904" cy="2421464"/>
          </a:xfrm>
        </p:spPr>
        <p:txBody>
          <a:bodyPr>
            <a:noAutofit/>
          </a:bodyPr>
          <a:lstStyle/>
          <a:p>
            <a:r>
              <a:rPr lang="en-GB" sz="20000" dirty="0"/>
              <a:t>Parent Forum</a:t>
            </a:r>
          </a:p>
        </p:txBody>
      </p:sp>
    </p:spTree>
    <p:extLst>
      <p:ext uri="{BB962C8B-B14F-4D97-AF65-F5344CB8AC3E}">
        <p14:creationId xmlns:p14="http://schemas.microsoft.com/office/powerpoint/2010/main" val="370698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6278-02F0-49E3-89F9-98BD667DA3C5}"/>
              </a:ext>
            </a:extLst>
          </p:cNvPr>
          <p:cNvSpPr>
            <a:spLocks noGrp="1"/>
          </p:cNvSpPr>
          <p:nvPr>
            <p:ph type="title"/>
          </p:nvPr>
        </p:nvSpPr>
        <p:spPr/>
        <p:txBody>
          <a:bodyPr>
            <a:normAutofit fontScale="90000"/>
          </a:bodyPr>
          <a:lstStyle/>
          <a:p>
            <a:pPr marL="0" marR="0" lvl="0" indent="0" defTabSz="457200" rtl="0" eaLnBrk="1" fontAlgn="auto" latinLnBrk="0" hangingPunct="1">
              <a:lnSpc>
                <a:spcPct val="100000"/>
              </a:lnSpc>
              <a:spcBef>
                <a:spcPts val="0"/>
              </a:spcBef>
              <a:spcAft>
                <a:spcPts val="1000"/>
              </a:spcAft>
              <a:tabLst/>
              <a:defRPr/>
            </a:pPr>
            <a:r>
              <a:rPr lang="en-GB" sz="4000" b="1" cap="none" dirty="0">
                <a:ln>
                  <a:noFill/>
                </a:ln>
                <a:solidFill>
                  <a:prstClr val="white"/>
                </a:solidFill>
                <a:ea typeface="+mn-ea"/>
                <a:cs typeface="Calibri Light" panose="020F0302020204030204" pitchFamily="34" charset="0"/>
              </a:rPr>
              <a:t>WE ASKED</a:t>
            </a:r>
            <a:r>
              <a:rPr kumimoji="0" lang="en-GB" b="0" i="0" u="none" strike="noStrike" kern="1200" cap="none" spc="0" normalizeH="0" baseline="0" noProof="0" dirty="0">
                <a:ln>
                  <a:noFill/>
                </a:ln>
                <a:solidFill>
                  <a:prstClr val="white"/>
                </a:solidFill>
                <a:effectLst/>
                <a:uLnTx/>
                <a:uFillTx/>
                <a:ea typeface="+mn-ea"/>
                <a:cs typeface="Calibri Light" panose="020F0302020204030204" pitchFamily="34" charset="0"/>
              </a:rPr>
              <a:t>:</a:t>
            </a:r>
            <a:br>
              <a:rPr kumimoji="0" lang="en-GB" b="0" i="0" u="none" strike="noStrike" kern="1200" cap="none" spc="0" normalizeH="0" baseline="0" noProof="0" dirty="0">
                <a:ln>
                  <a:noFill/>
                </a:ln>
                <a:solidFill>
                  <a:prstClr val="white"/>
                </a:solidFill>
                <a:effectLst/>
                <a:uLnTx/>
                <a:uFillTx/>
                <a:ea typeface="+mn-ea"/>
                <a:cs typeface="Calibri Light" panose="020F0302020204030204" pitchFamily="34" charset="0"/>
              </a:rPr>
            </a:br>
            <a:r>
              <a:rPr kumimoji="0" lang="en-GB" b="0" i="0" u="none" strike="noStrike" kern="1200" cap="none" spc="0" normalizeH="0" baseline="0" noProof="0" dirty="0">
                <a:ln>
                  <a:noFill/>
                </a:ln>
                <a:solidFill>
                  <a:prstClr val="white"/>
                </a:solidFill>
                <a:effectLst/>
                <a:uLnTx/>
                <a:uFillTx/>
                <a:ea typeface="+mn-ea"/>
                <a:cs typeface="Calibri Light" panose="020F0302020204030204" pitchFamily="34" charset="0"/>
              </a:rPr>
              <a:t>WHAT DOES WELL-BEING MEAN TO YOU?</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GB" dirty="0"/>
          </a:p>
        </p:txBody>
      </p:sp>
      <p:sp>
        <p:nvSpPr>
          <p:cNvPr id="3" name="Content Placeholder 2">
            <a:extLst>
              <a:ext uri="{FF2B5EF4-FFF2-40B4-BE49-F238E27FC236}">
                <a16:creationId xmlns:a16="http://schemas.microsoft.com/office/drawing/2014/main" id="{BB4B959A-24E5-41F9-AC87-6901887F83EE}"/>
              </a:ext>
            </a:extLst>
          </p:cNvPr>
          <p:cNvSpPr>
            <a:spLocks noGrp="1"/>
          </p:cNvSpPr>
          <p:nvPr>
            <p:ph idx="1"/>
          </p:nvPr>
        </p:nvSpPr>
        <p:spPr>
          <a:xfrm>
            <a:off x="685801" y="1764633"/>
            <a:ext cx="10131425" cy="4483768"/>
          </a:xfrm>
        </p:spPr>
        <p:txBody>
          <a:bodyPr/>
          <a:lstStyle/>
          <a:p>
            <a:pPr marL="0" indent="0">
              <a:buNone/>
            </a:pPr>
            <a:r>
              <a:rPr lang="en-GB" sz="3200" b="1" dirty="0">
                <a:latin typeface="+mj-lt"/>
              </a:rPr>
              <a:t>YOU SAID:</a:t>
            </a:r>
          </a:p>
          <a:p>
            <a:r>
              <a:rPr lang="en-GB" sz="2000" b="1" dirty="0">
                <a:latin typeface="+mj-lt"/>
              </a:rPr>
              <a:t>Confidence and self worth, a sense of security and safety in an environment to be heard and respected as an individual whilst supporting and acknowledging others and our differences.</a:t>
            </a:r>
          </a:p>
          <a:p>
            <a:r>
              <a:rPr lang="en-GB" sz="2000" b="1" dirty="0">
                <a:latin typeface="+mj-lt"/>
              </a:rPr>
              <a:t>All aspects of a person’s life, physical health, mental health, emotional and spiritual health.</a:t>
            </a:r>
          </a:p>
          <a:p>
            <a:r>
              <a:rPr lang="en-GB" sz="2000" b="1" dirty="0">
                <a:latin typeface="+mj-lt"/>
              </a:rPr>
              <a:t>A focus on learning about and practicing having an emotional toolkit. A balance in life between responsibilities and pleasure. Making sure. Ensuring a person has the basic needs highlighted in Maslow’s pyramid- otherwise well-being can not be accomplished.</a:t>
            </a:r>
          </a:p>
          <a:p>
            <a:r>
              <a:rPr lang="en-GB" sz="2000" b="1" dirty="0">
                <a:latin typeface="+mj-lt"/>
              </a:rPr>
              <a:t>Mental and physical health, finding a balance</a:t>
            </a:r>
          </a:p>
          <a:p>
            <a:r>
              <a:rPr lang="en-GB" sz="2000" b="1" dirty="0">
                <a:latin typeface="+mj-lt"/>
              </a:rPr>
              <a:t>Being comfortable and feeling secure</a:t>
            </a:r>
          </a:p>
          <a:p>
            <a:endParaRPr lang="en-GB" sz="2000" b="1" dirty="0">
              <a:latin typeface="+mj-lt"/>
            </a:endParaRPr>
          </a:p>
        </p:txBody>
      </p:sp>
    </p:spTree>
    <p:extLst>
      <p:ext uri="{BB962C8B-B14F-4D97-AF65-F5344CB8AC3E}">
        <p14:creationId xmlns:p14="http://schemas.microsoft.com/office/powerpoint/2010/main" val="336712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EE9E-79AB-48D1-A7C1-33B666CAD5F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E6B59EEF-27E8-428A-B2DE-E9A5ABDEB48F}"/>
              </a:ext>
            </a:extLst>
          </p:cNvPr>
          <p:cNvPicPr>
            <a:picLocks noGrp="1" noChangeAspect="1"/>
          </p:cNvPicPr>
          <p:nvPr>
            <p:ph idx="1"/>
          </p:nvPr>
        </p:nvPicPr>
        <p:blipFill>
          <a:blip r:embed="rId2"/>
          <a:stretch>
            <a:fillRect/>
          </a:stretch>
        </p:blipFill>
        <p:spPr>
          <a:xfrm>
            <a:off x="494560" y="609600"/>
            <a:ext cx="4992730" cy="4992730"/>
          </a:xfrm>
          <a:prstGeom prst="rect">
            <a:avLst/>
          </a:prstGeom>
        </p:spPr>
      </p:pic>
      <p:pic>
        <p:nvPicPr>
          <p:cNvPr id="7" name="Picture 6">
            <a:extLst>
              <a:ext uri="{FF2B5EF4-FFF2-40B4-BE49-F238E27FC236}">
                <a16:creationId xmlns:a16="http://schemas.microsoft.com/office/drawing/2014/main" id="{B5F2CD2F-D885-4E1B-A9D0-292A7334B395}"/>
              </a:ext>
            </a:extLst>
          </p:cNvPr>
          <p:cNvPicPr>
            <a:picLocks noChangeAspect="1"/>
          </p:cNvPicPr>
          <p:nvPr/>
        </p:nvPicPr>
        <p:blipFill>
          <a:blip r:embed="rId3"/>
          <a:stretch>
            <a:fillRect/>
          </a:stretch>
        </p:blipFill>
        <p:spPr>
          <a:xfrm>
            <a:off x="6095999" y="553265"/>
            <a:ext cx="5410200" cy="5410200"/>
          </a:xfrm>
          <a:prstGeom prst="rect">
            <a:avLst/>
          </a:prstGeom>
        </p:spPr>
      </p:pic>
    </p:spTree>
    <p:extLst>
      <p:ext uri="{BB962C8B-B14F-4D97-AF65-F5344CB8AC3E}">
        <p14:creationId xmlns:p14="http://schemas.microsoft.com/office/powerpoint/2010/main" val="2319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ED34-7107-49FF-B3B3-6470D9DA1AEE}"/>
              </a:ext>
            </a:extLst>
          </p:cNvPr>
          <p:cNvSpPr>
            <a:spLocks noGrp="1"/>
          </p:cNvSpPr>
          <p:nvPr>
            <p:ph type="title"/>
          </p:nvPr>
        </p:nvSpPr>
        <p:spPr>
          <a:xfrm>
            <a:off x="685801" y="710309"/>
            <a:ext cx="10131425" cy="1456267"/>
          </a:xfrm>
        </p:spPr>
        <p:txBody>
          <a:bodyPr>
            <a:normAutofit fontScale="90000"/>
          </a:bodyPr>
          <a:lstStyle/>
          <a:p>
            <a:r>
              <a:rPr lang="en-GB" b="1" dirty="0"/>
              <a:t>We asked:</a:t>
            </a:r>
            <a:br>
              <a:rPr lang="en-GB" dirty="0"/>
            </a:br>
            <a:r>
              <a:rPr lang="en-GB" dirty="0"/>
              <a:t>how is well-being promoted at Waterside?</a:t>
            </a:r>
            <a:br>
              <a:rPr lang="en-GB" dirty="0"/>
            </a:br>
            <a:br>
              <a:rPr lang="en-GB" dirty="0"/>
            </a:br>
            <a:r>
              <a:rPr lang="en-GB" b="1" dirty="0"/>
              <a:t>You said:</a:t>
            </a:r>
          </a:p>
        </p:txBody>
      </p:sp>
      <p:sp>
        <p:nvSpPr>
          <p:cNvPr id="3" name="Content Placeholder 2">
            <a:extLst>
              <a:ext uri="{FF2B5EF4-FFF2-40B4-BE49-F238E27FC236}">
                <a16:creationId xmlns:a16="http://schemas.microsoft.com/office/drawing/2014/main" id="{09CCA918-52DA-469E-954B-4B8FD4FB5057}"/>
              </a:ext>
            </a:extLst>
          </p:cNvPr>
          <p:cNvSpPr>
            <a:spLocks noGrp="1"/>
          </p:cNvSpPr>
          <p:nvPr>
            <p:ph idx="1"/>
          </p:nvPr>
        </p:nvSpPr>
        <p:spPr>
          <a:xfrm>
            <a:off x="685801" y="2498558"/>
            <a:ext cx="10131425" cy="3649133"/>
          </a:xfrm>
        </p:spPr>
        <p:txBody>
          <a:bodyPr>
            <a:normAutofit fontScale="85000" lnSpcReduction="20000"/>
          </a:bodyPr>
          <a:lstStyle/>
          <a:p>
            <a:r>
              <a:rPr lang="en-GB" sz="2000" dirty="0"/>
              <a:t>Through sharing and learning assemblies, group work and class discussions. Reinforced continually from all staff engaging with the students and through open door policies - with students always having access to someone to talk to when needed.</a:t>
            </a:r>
          </a:p>
          <a:p>
            <a:r>
              <a:rPr lang="en-GB" sz="2000" dirty="0"/>
              <a:t>Provision of sports and physical activities for physical body.</a:t>
            </a:r>
          </a:p>
          <a:p>
            <a:r>
              <a:rPr lang="en-GB" sz="2000" dirty="0"/>
              <a:t>Time spent outside exploring nature, art and design projects for mental, spiritual &amp; emotional health, quiet room to support mental/emotional health when times are tough for an individual.</a:t>
            </a:r>
          </a:p>
          <a:p>
            <a:r>
              <a:rPr lang="en-GB" sz="2000" dirty="0"/>
              <a:t>There seems to be an enriching variety of extracurricular activities, such as the beekeeping, Lego club, the focus on reading and exercise. And having hobbies and past times that are meaningful is what helps strike balance and well-being for a person.</a:t>
            </a:r>
          </a:p>
          <a:p>
            <a:r>
              <a:rPr lang="en-GB" sz="2000" dirty="0"/>
              <a:t>The children know they can talk to the adults or their friends if there are any worries but feel could be promoted more to show all the different ways</a:t>
            </a:r>
          </a:p>
          <a:p>
            <a:r>
              <a:rPr lang="en-GB" sz="2000" dirty="0"/>
              <a:t>Making sure all the children are included</a:t>
            </a:r>
          </a:p>
          <a:p>
            <a:endParaRPr lang="en-GB" sz="2000" dirty="0"/>
          </a:p>
        </p:txBody>
      </p:sp>
    </p:spTree>
    <p:extLst>
      <p:ext uri="{BB962C8B-B14F-4D97-AF65-F5344CB8AC3E}">
        <p14:creationId xmlns:p14="http://schemas.microsoft.com/office/powerpoint/2010/main" val="225042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4D4-40EA-4464-9337-90257E5F2F1C}"/>
              </a:ext>
            </a:extLst>
          </p:cNvPr>
          <p:cNvSpPr>
            <a:spLocks noGrp="1"/>
          </p:cNvSpPr>
          <p:nvPr>
            <p:ph type="title"/>
          </p:nvPr>
        </p:nvSpPr>
        <p:spPr/>
        <p:txBody>
          <a:bodyPr/>
          <a:lstStyle/>
          <a:p>
            <a:r>
              <a:rPr lang="en-GB" dirty="0"/>
              <a:t>What you might not know:</a:t>
            </a:r>
          </a:p>
        </p:txBody>
      </p:sp>
      <p:sp>
        <p:nvSpPr>
          <p:cNvPr id="3" name="Content Placeholder 2">
            <a:extLst>
              <a:ext uri="{FF2B5EF4-FFF2-40B4-BE49-F238E27FC236}">
                <a16:creationId xmlns:a16="http://schemas.microsoft.com/office/drawing/2014/main" id="{2B1FD4D4-931B-4AE2-950B-58547EE37B86}"/>
              </a:ext>
            </a:extLst>
          </p:cNvPr>
          <p:cNvSpPr>
            <a:spLocks noGrp="1"/>
          </p:cNvSpPr>
          <p:nvPr>
            <p:ph idx="1"/>
          </p:nvPr>
        </p:nvSpPr>
        <p:spPr/>
        <p:txBody>
          <a:bodyPr>
            <a:normAutofit lnSpcReduction="10000"/>
          </a:bodyPr>
          <a:lstStyle/>
          <a:p>
            <a:r>
              <a:rPr lang="en-GB" dirty="0"/>
              <a:t>All teachers and teaching assistants in our school are attachment and trauma aware</a:t>
            </a:r>
          </a:p>
          <a:p>
            <a:r>
              <a:rPr lang="en-GB" dirty="0"/>
              <a:t>Relational support policy</a:t>
            </a:r>
          </a:p>
          <a:p>
            <a:r>
              <a:rPr lang="en-GB" dirty="0"/>
              <a:t>Staff expertise (Thrive, Mental health and well – being curriculum)</a:t>
            </a:r>
          </a:p>
          <a:p>
            <a:r>
              <a:rPr lang="en-GB" dirty="0"/>
              <a:t>ELSA/ TALA programmes</a:t>
            </a:r>
          </a:p>
          <a:p>
            <a:r>
              <a:rPr lang="en-GB" dirty="0"/>
              <a:t>Home school link work</a:t>
            </a:r>
          </a:p>
          <a:p>
            <a:r>
              <a:rPr lang="en-GB" dirty="0"/>
              <a:t>Handy trust</a:t>
            </a:r>
          </a:p>
          <a:p>
            <a:r>
              <a:rPr lang="en-GB" dirty="0"/>
              <a:t>Collaboration with other schools/ agencies</a:t>
            </a:r>
          </a:p>
          <a:p>
            <a:r>
              <a:rPr lang="en-GB" dirty="0"/>
              <a:t>Teaching of learning behaviours like resilience not just curriculum content</a:t>
            </a:r>
          </a:p>
          <a:p>
            <a:r>
              <a:rPr lang="en-GB" dirty="0"/>
              <a:t>Reading Dog – supporting confidence and motivation for groups of children</a:t>
            </a:r>
          </a:p>
          <a:p>
            <a:endParaRPr lang="en-GB" dirty="0"/>
          </a:p>
        </p:txBody>
      </p:sp>
    </p:spTree>
    <p:extLst>
      <p:ext uri="{BB962C8B-B14F-4D97-AF65-F5344CB8AC3E}">
        <p14:creationId xmlns:p14="http://schemas.microsoft.com/office/powerpoint/2010/main" val="75343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C51B-549F-4316-A1B8-AB1CF4EC8DDB}"/>
              </a:ext>
            </a:extLst>
          </p:cNvPr>
          <p:cNvSpPr>
            <a:spLocks noGrp="1"/>
          </p:cNvSpPr>
          <p:nvPr>
            <p:ph type="title"/>
          </p:nvPr>
        </p:nvSpPr>
        <p:spPr>
          <a:xfrm>
            <a:off x="685801" y="256674"/>
            <a:ext cx="10131425" cy="1074821"/>
          </a:xfrm>
        </p:spPr>
        <p:txBody>
          <a:bodyPr>
            <a:normAutofit fontScale="90000"/>
          </a:bodyPr>
          <a:lstStyle/>
          <a:p>
            <a:br>
              <a:rPr lang="en-GB" b="1" dirty="0"/>
            </a:br>
            <a:r>
              <a:rPr lang="en-GB" b="1" dirty="0"/>
              <a:t>WE ASKED:</a:t>
            </a:r>
            <a:br>
              <a:rPr lang="en-GB" b="1" dirty="0"/>
            </a:br>
            <a:r>
              <a:rPr lang="en-GB" dirty="0"/>
              <a:t>What do you think impacts well-being?</a:t>
            </a:r>
            <a:br>
              <a:rPr lang="en-GB" dirty="0"/>
            </a:br>
            <a:r>
              <a:rPr lang="en-GB" b="1" dirty="0"/>
              <a:t>You said:</a:t>
            </a:r>
            <a:br>
              <a:rPr lang="en-GB" dirty="0"/>
            </a:br>
            <a:endParaRPr lang="en-GB" dirty="0"/>
          </a:p>
        </p:txBody>
      </p:sp>
      <p:sp>
        <p:nvSpPr>
          <p:cNvPr id="3" name="Content Placeholder 2">
            <a:extLst>
              <a:ext uri="{FF2B5EF4-FFF2-40B4-BE49-F238E27FC236}">
                <a16:creationId xmlns:a16="http://schemas.microsoft.com/office/drawing/2014/main" id="{667F8192-9E8C-41D4-8C61-AE211F91223B}"/>
              </a:ext>
            </a:extLst>
          </p:cNvPr>
          <p:cNvSpPr>
            <a:spLocks noGrp="1"/>
          </p:cNvSpPr>
          <p:nvPr>
            <p:ph idx="1"/>
          </p:nvPr>
        </p:nvSpPr>
        <p:spPr>
          <a:xfrm>
            <a:off x="3103312" y="2229851"/>
            <a:ext cx="9982199" cy="3834065"/>
          </a:xfrm>
        </p:spPr>
        <p:txBody>
          <a:bodyPr>
            <a:noAutofit/>
          </a:bodyPr>
          <a:lstStyle/>
          <a:p>
            <a:r>
              <a:rPr lang="en-GB" sz="1400" dirty="0"/>
              <a:t>Home stress/relationships/changes</a:t>
            </a:r>
          </a:p>
          <a:p>
            <a:r>
              <a:rPr lang="en-GB" sz="1400" dirty="0"/>
              <a:t>Absence from school </a:t>
            </a:r>
          </a:p>
          <a:p>
            <a:r>
              <a:rPr lang="en-GB" sz="1400" dirty="0"/>
              <a:t>Basic needs not met, weather and health</a:t>
            </a:r>
          </a:p>
          <a:p>
            <a:r>
              <a:rPr lang="en-GB" sz="1400" dirty="0"/>
              <a:t>Friendships (in/out of school)</a:t>
            </a:r>
          </a:p>
          <a:p>
            <a:r>
              <a:rPr lang="en-GB" sz="1400" dirty="0"/>
              <a:t>Curriculum topics/ teaching methods</a:t>
            </a:r>
          </a:p>
          <a:p>
            <a:r>
              <a:rPr lang="en-GB" sz="1400" dirty="0"/>
              <a:t>Learning difficulties</a:t>
            </a:r>
          </a:p>
          <a:p>
            <a:r>
              <a:rPr lang="en-GB" sz="1400" dirty="0"/>
              <a:t>Challenges in school environment</a:t>
            </a:r>
          </a:p>
          <a:p>
            <a:r>
              <a:rPr lang="en-GB" sz="1400" dirty="0"/>
              <a:t>Distractions in class</a:t>
            </a:r>
          </a:p>
          <a:p>
            <a:r>
              <a:rPr lang="en-GB" sz="1400" dirty="0"/>
              <a:t>Bullying / discrimination</a:t>
            </a:r>
          </a:p>
          <a:p>
            <a:r>
              <a:rPr lang="en-GB" sz="1400" dirty="0"/>
              <a:t>Hostile environments</a:t>
            </a:r>
          </a:p>
          <a:p>
            <a:r>
              <a:rPr lang="en-GB" sz="1400" dirty="0"/>
              <a:t>Too much screen time</a:t>
            </a:r>
          </a:p>
          <a:p>
            <a:r>
              <a:rPr lang="en-GB" sz="1400" dirty="0"/>
              <a:t>Not enough time outside</a:t>
            </a:r>
          </a:p>
          <a:p>
            <a:r>
              <a:rPr lang="en-GB" sz="1400" dirty="0"/>
              <a:t>Lack of sun</a:t>
            </a:r>
          </a:p>
          <a:p>
            <a:r>
              <a:rPr lang="en-GB" sz="1400" dirty="0"/>
              <a:t>Improper diet – lack of nutrients</a:t>
            </a:r>
          </a:p>
          <a:p>
            <a:r>
              <a:rPr lang="en-GB" sz="1400" dirty="0"/>
              <a:t>Lack of positive attention from parents/peers</a:t>
            </a:r>
          </a:p>
          <a:p>
            <a:r>
              <a:rPr lang="en-GB" sz="1400" dirty="0"/>
              <a:t>Medical needs/ appointments</a:t>
            </a:r>
          </a:p>
          <a:p>
            <a:pPr marL="0" indent="0">
              <a:buNone/>
            </a:pPr>
            <a:endParaRPr lang="en-GB" sz="1400" dirty="0"/>
          </a:p>
        </p:txBody>
      </p:sp>
    </p:spTree>
    <p:extLst>
      <p:ext uri="{BB962C8B-B14F-4D97-AF65-F5344CB8AC3E}">
        <p14:creationId xmlns:p14="http://schemas.microsoft.com/office/powerpoint/2010/main" val="219657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A371-E6B3-42D0-81AC-06554B874B3B}"/>
              </a:ext>
            </a:extLst>
          </p:cNvPr>
          <p:cNvSpPr>
            <a:spLocks noGrp="1"/>
          </p:cNvSpPr>
          <p:nvPr>
            <p:ph type="title"/>
          </p:nvPr>
        </p:nvSpPr>
        <p:spPr/>
        <p:txBody>
          <a:bodyPr>
            <a:normAutofit fontScale="90000"/>
          </a:bodyPr>
          <a:lstStyle/>
          <a:p>
            <a:r>
              <a:rPr lang="en-GB" dirty="0"/>
              <a:t>Is there anything you think Waterside could implement to improve the well-being of pupils at Waterside?</a:t>
            </a:r>
            <a:br>
              <a:rPr lang="en-GB" dirty="0"/>
            </a:br>
            <a:br>
              <a:rPr lang="en-GB" dirty="0"/>
            </a:br>
            <a:r>
              <a:rPr lang="en-GB" dirty="0"/>
              <a:t>You said:</a:t>
            </a:r>
          </a:p>
        </p:txBody>
      </p:sp>
      <p:sp>
        <p:nvSpPr>
          <p:cNvPr id="3" name="Content Placeholder 2">
            <a:extLst>
              <a:ext uri="{FF2B5EF4-FFF2-40B4-BE49-F238E27FC236}">
                <a16:creationId xmlns:a16="http://schemas.microsoft.com/office/drawing/2014/main" id="{37C54052-B1BA-4DDE-BF48-F965DE47D36D}"/>
              </a:ext>
            </a:extLst>
          </p:cNvPr>
          <p:cNvSpPr>
            <a:spLocks noGrp="1"/>
          </p:cNvSpPr>
          <p:nvPr>
            <p:ph idx="1"/>
          </p:nvPr>
        </p:nvSpPr>
        <p:spPr/>
        <p:txBody>
          <a:bodyPr/>
          <a:lstStyle/>
          <a:p>
            <a:r>
              <a:rPr lang="en-GB" dirty="0"/>
              <a:t>Continue to talk and share knowledge with both staff and students to ensure the topic remains prevalent and available support is known about for easy access.</a:t>
            </a:r>
          </a:p>
          <a:p>
            <a:r>
              <a:rPr lang="en-GB" dirty="0"/>
              <a:t>I think you are all doing a good job.</a:t>
            </a:r>
          </a:p>
          <a:p>
            <a:r>
              <a:rPr lang="en-GB" dirty="0"/>
              <a:t>A drop in ‘safe space’ (peer or adult) during lunchtime or playtime that the children know they can go to if they have a worry or problem, a box or worry box type thing that they could write in a message and an adult could come and talk to them about it at a easier time for all but all know it will be seen and talked about</a:t>
            </a:r>
          </a:p>
        </p:txBody>
      </p:sp>
    </p:spTree>
    <p:extLst>
      <p:ext uri="{BB962C8B-B14F-4D97-AF65-F5344CB8AC3E}">
        <p14:creationId xmlns:p14="http://schemas.microsoft.com/office/powerpoint/2010/main" val="605298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3153</TotalTime>
  <Words>597</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Parent Forum</vt:lpstr>
      <vt:lpstr>WE ASKED: WHAT DOES WELL-BEING MEAN TO YOU? </vt:lpstr>
      <vt:lpstr>PowerPoint Presentation</vt:lpstr>
      <vt:lpstr>We asked: how is well-being promoted at Waterside?  You said:</vt:lpstr>
      <vt:lpstr>What you might not know:</vt:lpstr>
      <vt:lpstr> WE ASKED: What do you think impacts well-being? You said: </vt:lpstr>
      <vt:lpstr>Is there anything you think Waterside could implement to improve the well-being of pupils at Waterside?  You said: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Forum</dc:title>
  <dc:creator>Kira Jacobs</dc:creator>
  <cp:lastModifiedBy>Kira Jacobs</cp:lastModifiedBy>
  <cp:revision>22</cp:revision>
  <cp:lastPrinted>2023-11-07T14:53:30Z</cp:lastPrinted>
  <dcterms:created xsi:type="dcterms:W3CDTF">2023-10-17T13:12:37Z</dcterms:created>
  <dcterms:modified xsi:type="dcterms:W3CDTF">2024-05-08T10:04:37Z</dcterms:modified>
</cp:coreProperties>
</file>